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7" r:id="rId2"/>
    <p:sldId id="258" r:id="rId3"/>
    <p:sldId id="259" r:id="rId4"/>
    <p:sldId id="260" r:id="rId5"/>
    <p:sldId id="269" r:id="rId6"/>
    <p:sldId id="261" r:id="rId7"/>
    <p:sldId id="276" r:id="rId8"/>
    <p:sldId id="262" r:id="rId9"/>
    <p:sldId id="263" r:id="rId10"/>
    <p:sldId id="266" r:id="rId11"/>
    <p:sldId id="267" r:id="rId12"/>
    <p:sldId id="268" r:id="rId13"/>
    <p:sldId id="270" r:id="rId14"/>
    <p:sldId id="264" r:id="rId15"/>
    <p:sldId id="265" r:id="rId16"/>
    <p:sldId id="271" r:id="rId17"/>
    <p:sldId id="272" r:id="rId18"/>
    <p:sldId id="273" r:id="rId19"/>
    <p:sldId id="274" r:id="rId20"/>
    <p:sldId id="275" r:id="rId21"/>
    <p:sldId id="277" r:id="rId22"/>
    <p:sldId id="279" r:id="rId23"/>
    <p:sldId id="278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75" d="100"/>
          <a:sy n="75" d="100"/>
        </p:scale>
        <p:origin x="89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09T06:02:12.86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127 145,'2090'0,"-2069"-2,0 0,0-2,-1 0,36-12,-32 8,1 1,40-5,14-2,-55 9,0 0,25 0,-29 4,0 0,0-1,0-1,0 0,-1-2,1 0,26-12,-34 12,1 1,-1 0,1 1,0 0,0 1,19-1,84 5,-51 0,63-4,110 5,-235-3,0 1,0-1,0 1,-1-1,1 1,0 0,-1 0,1 0,-1 0,1 0,-1 1,1-1,-1 1,4 3,-4-4,-1 1,0-1,0 1,0 0,0 0,0-1,-1 1,1 0,0 0,-1 0,0-1,1 1,-1 0,0 0,0 0,0 4,-1-1,0 0,0 1,-1-1,1 0,-1 0,0 0,-1-1,1 1,-1 0,0-1,0 0,-1 1,1-1,-5 3,-10 11,-1-2,-27 19,38-30,0-1,0 0,-1 0,1-1,-1 0,1 0,-1-1,0 0,-17 1,-10-1,-53 11,37-6,0-2,-1-2,-71-6,20 1,-2633 2,2728 0,1 0,-1 1,-16 3,7 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09T06:26:32.99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2,'80'-1,"94"3,-86 11,-58-7,50 3,498-8,-279-3,-20 2,-254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09T06:26:35.71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0,'5'0,"6"0,6 0,5 0,4 0,2 0,1 0,0 0,1 0,-1 0,0 0,-1 0,1 0,-1 0,1 0,-1 0,0 0,-5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09T06:22:16.46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1,'3'3,"1"-1,0 1,0-1,-1 0,1 0,0 0,1 0,-1-1,0 1,0-1,10 1,52 2,-51-3,62-3,-53 0,0 1,-1 2,1 0,30 6,-46-5,0 1,-1 0,0 1,12 6,-12-5,1-1,-1-1,1 1,10 2,8 1,1 1,0-1,1-2,53 4,537-9,-276-1,-318 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09T06:58:00.01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2424 145,'-453'0,"432"-2,0 0,1-2,0 0,-1-1,-24-10,-32-8,45 15,6 1,1 2,-1 0,-39-1,-73 9,-87-5,197-2,0-1,-43-14,46 11,-1 1,1 2,-38-4,-333 7,192 4,-114-2,294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09T06:58:02.55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2650 1,'-2626'0,"2602"0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09T06:58:07.52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1 112,'109'-2,"121"4,-162 11,-50-8,-1-1,22 1,-3-3,80 9,-101-8,1 0,-1 2,0 0,0 0,21 12,18 6,-40-18,-1 0,24 13,-17-8,0 0,1-2,0 0,0-2,1 0,36 4,42 12,-72-15,0-2,0-1,0-2,0 0,0-2,40-4,-47 0,0 0,0-2,-1 0,0-1,23-12,20-6,-7 12,-47 12,0-1,0 1,-1-2,1 1,0-1,-1 0,11-7,-3 0,-1 1,2 0,-1 1,1 1,0 1,21-6,10 2,9-4,1 2,1 3,86-3,-114 13,0-2,0-1,57-11,-62 8,0 1,46 0,-44 4,0-2,34-7,-25 3,1 2,52 0,-1 0,-20-9,-51 8,0 2,19-2,324 2,-186 5,-116-1,-32 1,0-1,-1-2,1-1,50-10,-32 1,-25 8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F027F9-93CF-4703-8904-E3FB9D495FE8}" type="datetimeFigureOut">
              <a:rPr lang="en-US" smtClean="0"/>
              <a:t>3/9/2023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CD507E-DD3A-4AFC-A200-A0B1D25FBB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2778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05B36B-FAA4-EB1C-DF26-F14F0C8E8F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446B6C-02A5-4B78-179E-EE6BDE3273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9DA6D4-15E3-2DC0-946B-7EFDF483EF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EAC01-034C-4F62-9853-2C8B9AB6726A}" type="datetime1">
              <a:rPr lang="en-US" smtClean="0"/>
              <a:t>3/9/2023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E9A395-8BEF-15F3-10C7-FB87201293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CADC23-59BC-1411-9F94-DBB586191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2A11D-5575-40E4-92B9-0F36131EC7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3344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7D8E1-E5CD-1840-1343-120BCE51C6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36F813-2448-D24B-1648-2B4D85FB3A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6C85DB-AC12-3B5E-B22D-A69564406E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0C486-44ED-4CA0-8723-3CF215AB12F9}" type="datetime1">
              <a:rPr lang="en-US" smtClean="0"/>
              <a:t>3/9/2023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1568F5-EFD7-DBF9-BB70-591862008A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AC7F39-24F6-D184-5D41-A9E23C699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2A11D-5575-40E4-92B9-0F36131EC7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67203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DC7FF1D-E8C6-2BBD-5010-4C4D0EA0307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593FC79-B4DC-0699-2C9F-05034740FC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4917B1-7097-C091-FE94-DB48E6328B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BE191-764D-4042-BD6B-195E62EC569E}" type="datetime1">
              <a:rPr lang="en-US" smtClean="0"/>
              <a:t>3/9/2023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A4E616-7528-8E4E-D5D5-069719CFC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04237B-4411-8519-8850-4E087A8AA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2A11D-5575-40E4-92B9-0F36131EC7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0180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E0EC9-CAE4-3085-C57A-3D9806012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EC4D93-5193-BD3F-FE30-19AC9CC9E3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708120-4765-DF5C-FA2E-160CB3E0D0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27888-78D7-4F25-A3D5-0F01D496B8ED}" type="datetime1">
              <a:rPr lang="en-US" smtClean="0"/>
              <a:t>3/9/2023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12EDCC-F2FE-FA9D-21F1-495BA67F9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0B6C84-C369-61C9-13BB-937F657EE8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2A11D-5575-40E4-92B9-0F36131EC7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2427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14886-D95C-D1E3-2D2E-ACDB66C135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96C09A-685F-8A1B-9FFB-B8B898B079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55B798-DD6F-04A5-D796-47F4F39F4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F91CAE-6CDE-4484-BF6D-D24A5BA426CB}" type="datetime1">
              <a:rPr lang="en-US" smtClean="0"/>
              <a:t>3/9/2023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FA11AF-1BEA-EDEB-515A-4086801C77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C51CFA-96A7-B9EB-FEDB-49ABBA622C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2A11D-5575-40E4-92B9-0F36131EC7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892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A7418-3089-1DBB-ADEB-18FF751F1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A0A27C-D6E0-EDB6-A571-D00F30320BE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FD3929-F551-C741-C95A-E27AB5FFC2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53FFD4-8721-56F7-534D-A4DA646AB8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7AECC-B58A-475F-99D2-53E428910665}" type="datetime1">
              <a:rPr lang="en-US" smtClean="0"/>
              <a:t>3/9/2023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8B843C-7066-6EA7-BC30-C644784BDF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F71725-38A9-DB94-DB4E-38888DFCD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2A11D-5575-40E4-92B9-0F36131EC7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8359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155D22-2951-6F3A-4711-AFF6E621B8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AF6CD2-7F07-6ED7-3FE6-B6B84250C5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B589F8-3999-8219-D634-F045841665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00F3FA8-579C-5D17-CA0E-FCE35EBD791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4C99F42-24E2-BE24-37CA-86D280A006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8CBD970-F1DF-5767-D37B-51A6EA446E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20AD4-1CCD-48E2-A597-625E8CF2C696}" type="datetime1">
              <a:rPr lang="en-US" smtClean="0"/>
              <a:t>3/9/2023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F7CC826-05D3-2F9A-9821-02F70AC4A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FC1812E-585F-8A03-BF70-D70802179D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2A11D-5575-40E4-92B9-0F36131EC7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3509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8A0FD-0C54-5E4A-8F10-42847F69A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196F67A-0017-2EFE-FCB0-FD984D33A4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F28D7-4C07-4883-BCF4-1EA23C1B1B2F}" type="datetime1">
              <a:rPr lang="en-US" smtClean="0"/>
              <a:t>3/9/2023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893465-7926-F2B0-1F3F-F71A7D1CD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BCEFA9-A227-B01C-1B61-DFA735832C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2A11D-5575-40E4-92B9-0F36131EC7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9921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9E09DEE-8AF8-6F3F-71C2-2D174C46EA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5F5160-8C15-4228-967C-4C8421738F1B}" type="datetime1">
              <a:rPr lang="en-US" smtClean="0"/>
              <a:t>3/9/2023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295AD09-1436-5BF8-CB62-D9F80D589C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20558B-0C30-EF34-55EE-F89A746C5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2A11D-5575-40E4-92B9-0F36131EC7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0945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DF844-7224-831E-CFFA-0512D08573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3DF2B9-32E9-F29D-1A71-39985684BA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A79814-D7ED-05D6-9A1F-882D43274D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FCE6E4-80B6-E537-C241-5F5F93B832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F2327E-B4CC-468A-A653-4E767B4607E9}" type="datetime1">
              <a:rPr lang="en-US" smtClean="0"/>
              <a:t>3/9/2023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2240D5-99F9-A7C0-C2D7-53B813D3F3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DCF0C0-09A0-A057-3386-994D1FEDB4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2A11D-5575-40E4-92B9-0F36131EC7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07651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DE8F78-757E-172B-BCEC-F4E02CD16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0067011-71A8-969F-6B3C-D4BD9B911BC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C63CD5-39BF-52BD-BEF7-3CD03AA30D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FBEF20-4928-FA97-F880-8BC236329B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D4FADF-40B0-4750-908C-1F7EBAC802F0}" type="datetime1">
              <a:rPr lang="en-US" smtClean="0"/>
              <a:t>3/9/2023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9C1D44-13E7-8BA0-11C2-1F15C0C5D6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03FC67-E873-5120-C75C-0F98957C3A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2A11D-5575-40E4-92B9-0F36131EC7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3624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3978569-0E4C-5FF6-760D-B69360FC88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D450C4-A6AC-8079-CAEE-5D09CC8B1F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D13C8B-02B6-224A-1E7C-7C760568FF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568388-7025-409E-980B-E2F29D65A9DF}" type="datetime1">
              <a:rPr lang="en-US" smtClean="0"/>
              <a:t>3/9/2023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01879E-0114-6D2E-E416-AE7ED4ECD0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E2C568-DD48-CC6F-A5B7-8759DF971F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E2A11D-5575-40E4-92B9-0F36131EC7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4784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customXml" Target="../ink/ink3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pswitch.com/blog/how-to-create-and-configure-an-aws-vpc-with-python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customXml" Target="../ink/ink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aws.amazon.com/cli/latest/userguide/getting-started-install.html#getting-started-install-instructions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customXml" Target="../ink/ink5.xml"/><Relationship Id="rId7" Type="http://schemas.openxmlformats.org/officeDocument/2006/relationships/customXml" Target="../ink/ink7.xm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customXml" Target="../ink/ink6.xml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hyperlink" Target="https://medium.com/@christyjacob4/using-vscode-remotely-on-an-ec2-instance-7822c4032cff" TargetMode="External"/><Relationship Id="rId3" Type="http://schemas.openxmlformats.org/officeDocument/2006/relationships/hyperlink" Target="https://handsonaws.com/blog/power-of-jupyter-with-aws-cli/#create-a-jupyter-notebook-for-cli" TargetMode="External"/><Relationship Id="rId7" Type="http://schemas.openxmlformats.org/officeDocument/2006/relationships/hyperlink" Target="https://dev.to/cindyledev/remote-development-with-visual-studio-code-on-aws-ec2-4cla" TargetMode="External"/><Relationship Id="rId2" Type="http://schemas.openxmlformats.org/officeDocument/2006/relationships/hyperlink" Target="https://www.ipswitch.com/blog/how-to-create-and-configure-an-aws-vpc-with-python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geeksforgeeks.org/launching-an-ec2-instance-using-aws-cli/" TargetMode="External"/><Relationship Id="rId5" Type="http://schemas.openxmlformats.org/officeDocument/2006/relationships/hyperlink" Target="https://docs.aws.amazon.com/vpc/latest/userguide/vpc-subnets-commands-example.html" TargetMode="External"/><Relationship Id="rId4" Type="http://schemas.openxmlformats.org/officeDocument/2006/relationships/hyperlink" Target="https://pypi.org/project/awscli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knoldus.com/how-to-create-ec2-instance-using-python3-with-boto3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2201AF3-A3E5-2E03-1EA6-E294520920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24" r="-2" b="-2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D3A8CE1-18C9-0008-95CA-461125A01B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0" y="1122363"/>
            <a:ext cx="7964980" cy="3222326"/>
          </a:xfrm>
        </p:spPr>
        <p:txBody>
          <a:bodyPr anchor="b">
            <a:normAutofit/>
          </a:bodyPr>
          <a:lstStyle/>
          <a:p>
            <a:pPr algn="l"/>
            <a:r>
              <a:rPr lang="en-US" sz="4400" dirty="0"/>
              <a:t>Launching new EC2 from Visual Studio Code &amp; </a:t>
            </a:r>
            <a:r>
              <a:rPr lang="en-US" sz="4400" dirty="0" err="1"/>
              <a:t>Jupyter</a:t>
            </a:r>
            <a:r>
              <a:rPr lang="en-US" sz="4400" dirty="0"/>
              <a:t> Notebook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40EE5E-696A-FF4E-79B9-E5D65AE8E9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5618020" cy="1303485"/>
          </a:xfrm>
        </p:spPr>
        <p:txBody>
          <a:bodyPr>
            <a:normAutofit/>
          </a:bodyPr>
          <a:lstStyle/>
          <a:p>
            <a:pPr algn="l"/>
            <a:r>
              <a:rPr lang="en-US" sz="2500" dirty="0"/>
              <a:t>Ankita Phadke</a:t>
            </a:r>
          </a:p>
          <a:p>
            <a:pPr algn="l"/>
            <a:r>
              <a:rPr lang="en-US" sz="2500" dirty="0"/>
              <a:t>03/09/23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9F5716-2A4A-86DA-851B-FE2A06BAD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70819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E0E3BB71-1A0A-45F7-9D9D-A8416DA4383E}" type="slidenum">
              <a:rPr lang="en-US">
                <a:solidFill>
                  <a:schemeClr val="bg1"/>
                </a:solidFill>
              </a:rPr>
              <a:pPr>
                <a:spcAft>
                  <a:spcPts val="600"/>
                </a:spcAft>
              </a:pPr>
              <a:t>1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61656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FE984E-52C8-EB0B-680C-0E88D0A4DB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2A11D-5575-40E4-92B9-0F36131EC763}" type="slidenum">
              <a:rPr lang="en-US" smtClean="0"/>
              <a:t>10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B6B2EE1-D997-35C0-E604-832EACCB37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4010"/>
            <a:ext cx="10515600" cy="765722"/>
          </a:xfrm>
        </p:spPr>
        <p:txBody>
          <a:bodyPr/>
          <a:lstStyle/>
          <a:p>
            <a:r>
              <a:rPr lang="en-US" dirty="0"/>
              <a:t>Using </a:t>
            </a:r>
            <a:r>
              <a:rPr lang="en-US" dirty="0" err="1"/>
              <a:t>Jupyter</a:t>
            </a:r>
            <a:r>
              <a:rPr lang="en-US" dirty="0"/>
              <a:t> Notebook to create new EC2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6B8482-7671-FA46-E3EB-A83C1D6C2B46}"/>
              </a:ext>
            </a:extLst>
          </p:cNvPr>
          <p:cNvSpPr txBox="1"/>
          <p:nvPr/>
        </p:nvSpPr>
        <p:spPr>
          <a:xfrm>
            <a:off x="872849" y="1099732"/>
            <a:ext cx="2629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2) Using AWS CLI options: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6429B31-4C26-39F8-EC12-E23274DE51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557" b="54103"/>
          <a:stretch/>
        </p:blipFill>
        <p:spPr>
          <a:xfrm>
            <a:off x="617220" y="2579960"/>
            <a:ext cx="10957560" cy="211658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7DCED16-3839-B2E8-DD17-99D19B61489D}"/>
              </a:ext>
            </a:extLst>
          </p:cNvPr>
          <p:cNvSpPr txBox="1"/>
          <p:nvPr/>
        </p:nvSpPr>
        <p:spPr>
          <a:xfrm>
            <a:off x="1135380" y="1655180"/>
            <a:ext cx="9199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Open </a:t>
            </a:r>
            <a:r>
              <a:rPr lang="en-US" dirty="0" err="1"/>
              <a:t>Jupyter</a:t>
            </a:r>
            <a:r>
              <a:rPr lang="en-US" dirty="0"/>
              <a:t> Notebook &amp; select New option, choose Terminal to open new terminal window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663E2D8C-E49D-B679-1CC1-8B3D7CA9C830}"/>
                  </a:ext>
                </a:extLst>
              </p14:cNvPr>
              <p14:cNvContentPartPr/>
              <p14:nvPr/>
            </p14:nvContentPartPr>
            <p14:xfrm>
              <a:off x="8828800" y="4469600"/>
              <a:ext cx="588240" cy="1152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663E2D8C-E49D-B679-1CC1-8B3D7CA9C83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775160" y="4361960"/>
                <a:ext cx="695880" cy="22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78CD79F0-26BD-29A3-7187-F63F4757020A}"/>
                  </a:ext>
                </a:extLst>
              </p14:cNvPr>
              <p14:cNvContentPartPr/>
              <p14:nvPr/>
            </p14:nvContentPartPr>
            <p14:xfrm>
              <a:off x="9682360" y="3393200"/>
              <a:ext cx="161640" cy="36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78CD79F0-26BD-29A3-7187-F63F4757020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628360" y="3285200"/>
                <a:ext cx="269280" cy="21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677442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C7606F-07AC-F0F7-6F62-C7F69CAAE7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2A11D-5575-40E4-92B9-0F36131EC763}" type="slidenum">
              <a:rPr lang="en-US" smtClean="0"/>
              <a:t>11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53E63C1-094C-512B-DA57-AB3F54BB7B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3850"/>
            <a:ext cx="10515600" cy="765722"/>
          </a:xfrm>
        </p:spPr>
        <p:txBody>
          <a:bodyPr/>
          <a:lstStyle/>
          <a:p>
            <a:r>
              <a:rPr lang="en-US" dirty="0"/>
              <a:t>Using </a:t>
            </a:r>
            <a:r>
              <a:rPr lang="en-US" dirty="0" err="1"/>
              <a:t>Jupyter</a:t>
            </a:r>
            <a:r>
              <a:rPr lang="en-US" dirty="0"/>
              <a:t> Notebook to create new EC2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D0C563-EA1C-43B2-425A-9C4EA5AE97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165" b="50000"/>
          <a:stretch/>
        </p:blipFill>
        <p:spPr>
          <a:xfrm>
            <a:off x="661025" y="2024512"/>
            <a:ext cx="11027880" cy="234695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BB6D003-2277-6912-88F8-8DA4477526DD}"/>
              </a:ext>
            </a:extLst>
          </p:cNvPr>
          <p:cNvSpPr txBox="1"/>
          <p:nvPr/>
        </p:nvSpPr>
        <p:spPr>
          <a:xfrm>
            <a:off x="1135380" y="1372376"/>
            <a:ext cx="2773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Below window opens up</a:t>
            </a:r>
          </a:p>
        </p:txBody>
      </p:sp>
    </p:spTree>
    <p:extLst>
      <p:ext uri="{BB962C8B-B14F-4D97-AF65-F5344CB8AC3E}">
        <p14:creationId xmlns:p14="http://schemas.microsoft.com/office/powerpoint/2010/main" val="35505646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9FC703-3914-5450-DA72-84F261BF77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2A11D-5575-40E4-92B9-0F36131EC763}" type="slidenum">
              <a:rPr lang="en-US" smtClean="0"/>
              <a:t>12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FE0B015-A10E-F687-0AA1-25205CAF11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3850"/>
            <a:ext cx="10515600" cy="765722"/>
          </a:xfrm>
        </p:spPr>
        <p:txBody>
          <a:bodyPr/>
          <a:lstStyle/>
          <a:p>
            <a:r>
              <a:rPr lang="en-US" dirty="0"/>
              <a:t>Using </a:t>
            </a:r>
            <a:r>
              <a:rPr lang="en-US" dirty="0" err="1"/>
              <a:t>Jupyter</a:t>
            </a:r>
            <a:r>
              <a:rPr lang="en-US" dirty="0"/>
              <a:t> Notebook to create new EC2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D4DF39-460E-EDD8-3258-A14ED6B09B9F}"/>
              </a:ext>
            </a:extLst>
          </p:cNvPr>
          <p:cNvSpPr txBox="1"/>
          <p:nvPr/>
        </p:nvSpPr>
        <p:spPr>
          <a:xfrm>
            <a:off x="1125220" y="1427152"/>
            <a:ext cx="4563557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 the below command to create new EC2</a:t>
            </a:r>
          </a:p>
          <a:p>
            <a:r>
              <a:rPr lang="en-US" dirty="0"/>
              <a:t>Command used : </a:t>
            </a:r>
            <a:r>
              <a:rPr lang="en-US" dirty="0" err="1"/>
              <a:t>aws</a:t>
            </a:r>
            <a:r>
              <a:rPr lang="en-US" dirty="0"/>
              <a:t> ec2 run-instances</a:t>
            </a:r>
          </a:p>
          <a:p>
            <a:r>
              <a:rPr lang="en-US" dirty="0"/>
              <a:t>Attributes to be specified:</a:t>
            </a:r>
          </a:p>
          <a:p>
            <a:r>
              <a:rPr lang="en-US" dirty="0"/>
              <a:t>Ami id</a:t>
            </a:r>
          </a:p>
          <a:p>
            <a:r>
              <a:rPr lang="en-US" dirty="0"/>
              <a:t>Count (min/max count)</a:t>
            </a:r>
          </a:p>
          <a:p>
            <a:r>
              <a:rPr lang="en-US" dirty="0"/>
              <a:t>Type: t2-micro</a:t>
            </a:r>
          </a:p>
          <a:p>
            <a:r>
              <a:rPr lang="en-US" dirty="0"/>
              <a:t>Key-name: .</a:t>
            </a:r>
            <a:r>
              <a:rPr lang="en-US" dirty="0" err="1"/>
              <a:t>pem</a:t>
            </a:r>
            <a:r>
              <a:rPr lang="en-US" dirty="0"/>
              <a:t> file name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647B0E1-67C4-3F54-0FFE-8984FFA99F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0427" b="29791"/>
          <a:stretch/>
        </p:blipFill>
        <p:spPr>
          <a:xfrm>
            <a:off x="476252" y="3703320"/>
            <a:ext cx="11239495" cy="188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8417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A16B50-9FE1-3F8E-E8B4-4F23DFD3C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2A11D-5575-40E4-92B9-0F36131EC763}" type="slidenum">
              <a:rPr lang="en-US" smtClean="0"/>
              <a:t>13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36D37D2-82A9-906F-8F73-40F7FC37F5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3850"/>
            <a:ext cx="10515600" cy="765722"/>
          </a:xfrm>
        </p:spPr>
        <p:txBody>
          <a:bodyPr/>
          <a:lstStyle/>
          <a:p>
            <a:r>
              <a:rPr lang="en-US" dirty="0"/>
              <a:t>Using </a:t>
            </a:r>
            <a:r>
              <a:rPr lang="en-US" dirty="0" err="1"/>
              <a:t>Jupyter</a:t>
            </a:r>
            <a:r>
              <a:rPr lang="en-US" dirty="0"/>
              <a:t> Notebook to create new EC2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C238D68-F587-EB97-24B2-F6D26D95F1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656" b="10342"/>
          <a:stretch/>
        </p:blipFill>
        <p:spPr>
          <a:xfrm>
            <a:off x="988060" y="1592107"/>
            <a:ext cx="10215880" cy="494204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2D0E1EA-518C-698F-0C11-644465905CBB}"/>
              </a:ext>
            </a:extLst>
          </p:cNvPr>
          <p:cNvSpPr txBox="1"/>
          <p:nvPr/>
        </p:nvSpPr>
        <p:spPr>
          <a:xfrm>
            <a:off x="1155700" y="1089572"/>
            <a:ext cx="3475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EC2 can be seen up and running</a:t>
            </a:r>
          </a:p>
        </p:txBody>
      </p:sp>
    </p:spTree>
    <p:extLst>
      <p:ext uri="{BB962C8B-B14F-4D97-AF65-F5344CB8AC3E}">
        <p14:creationId xmlns:p14="http://schemas.microsoft.com/office/powerpoint/2010/main" val="9136203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EF454A-12E4-1E66-0484-3390E69F2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2A11D-5575-40E4-92B9-0F36131EC763}" type="slidenum">
              <a:rPr lang="en-US" smtClean="0"/>
              <a:t>14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D8D8884-E5E3-F7B3-303D-3E9F651563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4010"/>
            <a:ext cx="10515600" cy="765722"/>
          </a:xfrm>
        </p:spPr>
        <p:txBody>
          <a:bodyPr/>
          <a:lstStyle/>
          <a:p>
            <a:r>
              <a:rPr lang="en-US" dirty="0"/>
              <a:t>Using </a:t>
            </a:r>
            <a:r>
              <a:rPr lang="en-US" dirty="0" err="1"/>
              <a:t>Jupyter</a:t>
            </a:r>
            <a:r>
              <a:rPr lang="en-US" dirty="0"/>
              <a:t> Notebook to create VPC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091C5A-133A-449C-663B-5B921EFB5EDD}"/>
              </a:ext>
            </a:extLst>
          </p:cNvPr>
          <p:cNvSpPr txBox="1"/>
          <p:nvPr/>
        </p:nvSpPr>
        <p:spPr>
          <a:xfrm>
            <a:off x="944880" y="1297927"/>
            <a:ext cx="3475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1) Using the Python code &amp; boto3: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63ECA0B-341B-382F-6BE6-C5BB7562D1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083" t="52000" r="13333" b="25778"/>
          <a:stretch/>
        </p:blipFill>
        <p:spPr>
          <a:xfrm>
            <a:off x="1076960" y="2234786"/>
            <a:ext cx="10038080" cy="170522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98EAD10-8B72-C6E4-CC4E-8B36105F55CF}"/>
              </a:ext>
            </a:extLst>
          </p:cNvPr>
          <p:cNvSpPr txBox="1"/>
          <p:nvPr/>
        </p:nvSpPr>
        <p:spPr>
          <a:xfrm>
            <a:off x="944880" y="4246880"/>
            <a:ext cx="94554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Reference: </a:t>
            </a:r>
            <a:r>
              <a:rPr lang="en-US" dirty="0">
                <a:hlinkClick r:id="rId3"/>
              </a:rPr>
              <a:t>https://www.ipswitch.com/blog/how-to-create-and-configure-an-aws-vpc-with-python</a:t>
            </a:r>
            <a:r>
              <a:rPr lang="en-US" dirty="0"/>
              <a:t> 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8BA3B994-1F7B-458F-703E-DC305084D74E}"/>
                  </a:ext>
                </a:extLst>
              </p14:cNvPr>
              <p14:cNvContentPartPr/>
              <p14:nvPr/>
            </p14:nvContentPartPr>
            <p14:xfrm>
              <a:off x="5638480" y="3321920"/>
              <a:ext cx="588600" cy="4140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8BA3B994-1F7B-458F-703E-DC305084D74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584480" y="3214280"/>
                <a:ext cx="696240" cy="257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939577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8C33EF-1857-0E58-6C35-26D31A3AB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2A11D-5575-40E4-92B9-0F36131EC763}" type="slidenum">
              <a:rPr lang="en-US" smtClean="0"/>
              <a:t>15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46FBE2-C28B-F36A-DFD3-D3D658C9E3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704" b="18962"/>
          <a:stretch/>
        </p:blipFill>
        <p:spPr>
          <a:xfrm>
            <a:off x="497840" y="1774037"/>
            <a:ext cx="11196320" cy="4366565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990824CB-D4C9-D1B9-134C-D11D78D4F0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4010"/>
            <a:ext cx="10515600" cy="765722"/>
          </a:xfrm>
        </p:spPr>
        <p:txBody>
          <a:bodyPr/>
          <a:lstStyle/>
          <a:p>
            <a:r>
              <a:rPr lang="en-US" dirty="0"/>
              <a:t>Using </a:t>
            </a:r>
            <a:r>
              <a:rPr lang="en-US" dirty="0" err="1"/>
              <a:t>Jupyter</a:t>
            </a:r>
            <a:r>
              <a:rPr lang="en-US" dirty="0"/>
              <a:t> Notebook to create VPC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34613C-543F-832A-DC5B-357FC5A89E53}"/>
              </a:ext>
            </a:extLst>
          </p:cNvPr>
          <p:cNvSpPr txBox="1"/>
          <p:nvPr/>
        </p:nvSpPr>
        <p:spPr>
          <a:xfrm>
            <a:off x="1155700" y="1188957"/>
            <a:ext cx="3499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VPC can be seen up and running</a:t>
            </a:r>
          </a:p>
        </p:txBody>
      </p:sp>
    </p:spTree>
    <p:extLst>
      <p:ext uri="{BB962C8B-B14F-4D97-AF65-F5344CB8AC3E}">
        <p14:creationId xmlns:p14="http://schemas.microsoft.com/office/powerpoint/2010/main" val="4202072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883669-495C-C535-48FE-DC98494F29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2A11D-5575-40E4-92B9-0F36131EC763}" type="slidenum">
              <a:rPr lang="en-US" smtClean="0"/>
              <a:t>16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856E01-B9FA-9150-654F-BF33A329196E}"/>
              </a:ext>
            </a:extLst>
          </p:cNvPr>
          <p:cNvSpPr txBox="1"/>
          <p:nvPr/>
        </p:nvSpPr>
        <p:spPr>
          <a:xfrm>
            <a:off x="872849" y="1099732"/>
            <a:ext cx="2629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2) Using AWS CLI options: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7CE0F48-9B36-0A77-3F81-D52992954A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4010"/>
            <a:ext cx="10515600" cy="765722"/>
          </a:xfrm>
        </p:spPr>
        <p:txBody>
          <a:bodyPr/>
          <a:lstStyle/>
          <a:p>
            <a:r>
              <a:rPr lang="en-US" dirty="0"/>
              <a:t>Using </a:t>
            </a:r>
            <a:r>
              <a:rPr lang="en-US" dirty="0" err="1"/>
              <a:t>Jupyter</a:t>
            </a:r>
            <a:r>
              <a:rPr lang="en-US" dirty="0"/>
              <a:t> Notebook to create VPC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AF5110E-D7A5-AC68-F1C5-1FB9DB927D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750" t="12741" r="10083" b="46518"/>
          <a:stretch/>
        </p:blipFill>
        <p:spPr>
          <a:xfrm>
            <a:off x="436879" y="2608254"/>
            <a:ext cx="11156777" cy="315001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C81A9E2-C3DE-A155-D12D-8706FE49BD46}"/>
              </a:ext>
            </a:extLst>
          </p:cNvPr>
          <p:cNvSpPr txBox="1"/>
          <p:nvPr/>
        </p:nvSpPr>
        <p:spPr>
          <a:xfrm>
            <a:off x="1013460" y="1825506"/>
            <a:ext cx="56569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VPC can be created using </a:t>
            </a:r>
            <a:r>
              <a:rPr lang="en-US" dirty="0" err="1"/>
              <a:t>aws</a:t>
            </a:r>
            <a:r>
              <a:rPr lang="en-US" dirty="0"/>
              <a:t> ec2 create-</a:t>
            </a:r>
            <a:r>
              <a:rPr lang="en-US" dirty="0" err="1"/>
              <a:t>vpc</a:t>
            </a:r>
            <a:r>
              <a:rPr lang="en-US" dirty="0"/>
              <a:t> command</a:t>
            </a:r>
          </a:p>
        </p:txBody>
      </p:sp>
    </p:spTree>
    <p:extLst>
      <p:ext uri="{BB962C8B-B14F-4D97-AF65-F5344CB8AC3E}">
        <p14:creationId xmlns:p14="http://schemas.microsoft.com/office/powerpoint/2010/main" val="7095808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E48B5B-C441-8F06-FE7C-367AF44A3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2A11D-5575-40E4-92B9-0F36131EC763}" type="slidenum">
              <a:rPr lang="en-US" smtClean="0"/>
              <a:t>17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11E0EED-FB08-8A00-CAF1-54595B2923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4010"/>
            <a:ext cx="10515600" cy="765722"/>
          </a:xfrm>
        </p:spPr>
        <p:txBody>
          <a:bodyPr/>
          <a:lstStyle/>
          <a:p>
            <a:r>
              <a:rPr lang="en-US" dirty="0"/>
              <a:t>Using </a:t>
            </a:r>
            <a:r>
              <a:rPr lang="en-US" dirty="0" err="1"/>
              <a:t>Jupyter</a:t>
            </a:r>
            <a:r>
              <a:rPr lang="en-US" dirty="0"/>
              <a:t> Notebook to create VPC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64A2659-E55C-BA6F-D68E-C787891F7B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444" r="2000" b="17481"/>
          <a:stretch/>
        </p:blipFill>
        <p:spPr>
          <a:xfrm>
            <a:off x="111760" y="1550670"/>
            <a:ext cx="11948160" cy="480568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F9687C1-FBF9-037C-82D0-519411AD314F}"/>
              </a:ext>
            </a:extLst>
          </p:cNvPr>
          <p:cNvSpPr txBox="1"/>
          <p:nvPr/>
        </p:nvSpPr>
        <p:spPr>
          <a:xfrm>
            <a:off x="1155700" y="1089572"/>
            <a:ext cx="3499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VPC can be seen up and running</a:t>
            </a:r>
          </a:p>
        </p:txBody>
      </p:sp>
    </p:spTree>
    <p:extLst>
      <p:ext uri="{BB962C8B-B14F-4D97-AF65-F5344CB8AC3E}">
        <p14:creationId xmlns:p14="http://schemas.microsoft.com/office/powerpoint/2010/main" val="40893050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252D29-CCC1-D74F-DAF1-CE4C4A52F9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2A11D-5575-40E4-92B9-0F36131EC763}" type="slidenum">
              <a:rPr lang="en-US" smtClean="0"/>
              <a:t>18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5D65279-1519-50E5-86CB-DA22D5AA7D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3850"/>
            <a:ext cx="10515600" cy="765722"/>
          </a:xfrm>
        </p:spPr>
        <p:txBody>
          <a:bodyPr/>
          <a:lstStyle/>
          <a:p>
            <a:r>
              <a:rPr lang="en-US" dirty="0"/>
              <a:t>Using Visual Studio Code to create new EC2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5A4769A-9670-EBA0-97E7-F68C332C42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1084" b="56148"/>
          <a:stretch/>
        </p:blipFill>
        <p:spPr>
          <a:xfrm>
            <a:off x="690880" y="2055868"/>
            <a:ext cx="10271760" cy="430048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46F2118-F069-729D-8AF9-B8E0C75CD1F1}"/>
              </a:ext>
            </a:extLst>
          </p:cNvPr>
          <p:cNvSpPr txBox="1"/>
          <p:nvPr/>
        </p:nvSpPr>
        <p:spPr>
          <a:xfrm>
            <a:off x="1145540" y="1506077"/>
            <a:ext cx="34302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Open Terminal -&gt; New Terminal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A80ED5-338D-3A15-529E-9F7F78B686DC}"/>
              </a:ext>
            </a:extLst>
          </p:cNvPr>
          <p:cNvSpPr txBox="1"/>
          <p:nvPr/>
        </p:nvSpPr>
        <p:spPr>
          <a:xfrm>
            <a:off x="1145540" y="1087469"/>
            <a:ext cx="1946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1) Using CLI option</a:t>
            </a:r>
          </a:p>
        </p:txBody>
      </p:sp>
    </p:spTree>
    <p:extLst>
      <p:ext uri="{BB962C8B-B14F-4D97-AF65-F5344CB8AC3E}">
        <p14:creationId xmlns:p14="http://schemas.microsoft.com/office/powerpoint/2010/main" val="8759115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08A284-03A3-AC26-35AB-93963A09EF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2A11D-5575-40E4-92B9-0F36131EC763}" type="slidenum">
              <a:rPr lang="en-US" smtClean="0"/>
              <a:t>19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6C8846-D713-DCFC-1C7A-26790F06DE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777" r="41417" b="7316"/>
          <a:stretch/>
        </p:blipFill>
        <p:spPr>
          <a:xfrm>
            <a:off x="1888490" y="1581823"/>
            <a:ext cx="8415020" cy="5139652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D255D2F8-7A51-35E3-A3A8-FF2A1B01D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3850"/>
            <a:ext cx="10515600" cy="765722"/>
          </a:xfrm>
        </p:spPr>
        <p:txBody>
          <a:bodyPr/>
          <a:lstStyle/>
          <a:p>
            <a:r>
              <a:rPr lang="en-US" dirty="0"/>
              <a:t>Using Visual Studio Code to create new EC2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93D7AE-7671-0D48-9DED-0DEEE2D29BC5}"/>
              </a:ext>
            </a:extLst>
          </p:cNvPr>
          <p:cNvSpPr txBox="1"/>
          <p:nvPr/>
        </p:nvSpPr>
        <p:spPr>
          <a:xfrm>
            <a:off x="1125220" y="1089572"/>
            <a:ext cx="6381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Run the commands: </a:t>
            </a:r>
            <a:r>
              <a:rPr lang="en-US" dirty="0" err="1"/>
              <a:t>aws</a:t>
            </a:r>
            <a:r>
              <a:rPr lang="en-US" dirty="0"/>
              <a:t> configure and </a:t>
            </a:r>
            <a:r>
              <a:rPr lang="en-US" dirty="0" err="1"/>
              <a:t>aws</a:t>
            </a:r>
            <a:r>
              <a:rPr lang="en-US" dirty="0"/>
              <a:t> ec2 run-instances</a:t>
            </a:r>
          </a:p>
        </p:txBody>
      </p:sp>
    </p:spTree>
    <p:extLst>
      <p:ext uri="{BB962C8B-B14F-4D97-AF65-F5344CB8AC3E}">
        <p14:creationId xmlns:p14="http://schemas.microsoft.com/office/powerpoint/2010/main" val="7323174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C9846-00F3-18F8-4B69-A3C99ED5EF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0" y="219270"/>
            <a:ext cx="10515600" cy="908303"/>
          </a:xfrm>
        </p:spPr>
        <p:txBody>
          <a:bodyPr/>
          <a:lstStyle/>
          <a:p>
            <a:r>
              <a:rPr lang="en-US" dirty="0"/>
              <a:t>Downloading &amp; installing AWS CLI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E99B49-2CE7-2EE6-1E71-6F4E77204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3BB71-1A0A-45F7-9D9D-A8416DA4383E}" type="slidenum">
              <a:rPr lang="en-US" smtClean="0"/>
              <a:t>2</a:t>
            </a:fld>
            <a:endParaRPr lang="en-US"/>
          </a:p>
        </p:txBody>
      </p:sp>
      <p:pic>
        <p:nvPicPr>
          <p:cNvPr id="1026" name="Picture 2" descr="How to setup AWS CLI on Microsoft Windows?">
            <a:extLst>
              <a:ext uri="{FF2B5EF4-FFF2-40B4-BE49-F238E27FC236}">
                <a16:creationId xmlns:a16="http://schemas.microsoft.com/office/drawing/2014/main" id="{8C3E4FA0-E0EC-040E-AF78-337BB36484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2200" y="243014"/>
            <a:ext cx="1368108" cy="1095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FC37CBB-2DE0-4A60-886E-D735FFB257BC}"/>
              </a:ext>
            </a:extLst>
          </p:cNvPr>
          <p:cNvSpPr txBox="1"/>
          <p:nvPr/>
        </p:nvSpPr>
        <p:spPr>
          <a:xfrm>
            <a:off x="409334" y="1151317"/>
            <a:ext cx="112971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URL: </a:t>
            </a:r>
            <a:r>
              <a:rPr lang="en-US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https://docs.aws.amazon.com/cli/latest/userguide/getting-started-install.html#getting-started-install-instructions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3C49237-93DD-6785-CAA1-9D552D83AC2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419" t="23713" r="33248" b="28272"/>
          <a:stretch/>
        </p:blipFill>
        <p:spPr>
          <a:xfrm>
            <a:off x="800100" y="1823720"/>
            <a:ext cx="4259580" cy="345135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13532CC-D171-6ED8-54BB-D1FBCEC7DFFB}"/>
              </a:ext>
            </a:extLst>
          </p:cNvPr>
          <p:cNvSpPr txBox="1"/>
          <p:nvPr/>
        </p:nvSpPr>
        <p:spPr>
          <a:xfrm>
            <a:off x="1521460" y="5527040"/>
            <a:ext cx="26773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 Enter the AWS CLI setup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8DDDF8D-516A-804D-CA5A-1D9656115B0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3941" t="23105" r="32564" b="29487"/>
          <a:stretch/>
        </p:blipFill>
        <p:spPr>
          <a:xfrm>
            <a:off x="6559599" y="1796116"/>
            <a:ext cx="4102002" cy="326576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0EF61CF-4B04-CA3A-02BA-B590C7B75B9E}"/>
              </a:ext>
            </a:extLst>
          </p:cNvPr>
          <p:cNvSpPr txBox="1"/>
          <p:nvPr/>
        </p:nvSpPr>
        <p:spPr>
          <a:xfrm>
            <a:off x="7271932" y="5565248"/>
            <a:ext cx="28298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 Accept license agreement</a:t>
            </a:r>
          </a:p>
        </p:txBody>
      </p:sp>
    </p:spTree>
    <p:extLst>
      <p:ext uri="{BB962C8B-B14F-4D97-AF65-F5344CB8AC3E}">
        <p14:creationId xmlns:p14="http://schemas.microsoft.com/office/powerpoint/2010/main" val="9763129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D4D35D-BA2D-DAC3-1FE7-22C596D666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2A11D-5575-40E4-92B9-0F36131EC763}" type="slidenum">
              <a:rPr lang="en-US" smtClean="0"/>
              <a:t>20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CC51CD-801F-8896-F9C7-771AA3FA5D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870" b="5000"/>
          <a:stretch/>
        </p:blipFill>
        <p:spPr bwMode="auto">
          <a:xfrm>
            <a:off x="1338897" y="1715725"/>
            <a:ext cx="9514205" cy="482318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6FF304AF-7FD4-46A8-A845-AADDB6BD00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3850"/>
            <a:ext cx="10515600" cy="765722"/>
          </a:xfrm>
        </p:spPr>
        <p:txBody>
          <a:bodyPr/>
          <a:lstStyle/>
          <a:p>
            <a:r>
              <a:rPr lang="en-US" dirty="0"/>
              <a:t>Using Visual Studio Code to create new EC2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9E4573-DF14-9972-219A-A8A89D47D843}"/>
              </a:ext>
            </a:extLst>
          </p:cNvPr>
          <p:cNvSpPr txBox="1"/>
          <p:nvPr/>
        </p:nvSpPr>
        <p:spPr>
          <a:xfrm>
            <a:off x="1125220" y="1089572"/>
            <a:ext cx="3957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New EC2 can be seen up and running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A2089A28-E136-AD6A-0EF1-4526B23FE012}"/>
                  </a:ext>
                </a:extLst>
              </p14:cNvPr>
              <p14:cNvContentPartPr/>
              <p14:nvPr/>
            </p14:nvContentPartPr>
            <p14:xfrm>
              <a:off x="4227280" y="3239480"/>
              <a:ext cx="872640" cy="5220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A2089A28-E136-AD6A-0EF1-4526B23FE01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173640" y="3131840"/>
                <a:ext cx="980280" cy="26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9D8897F0-D46B-1429-61B4-D4962E9E9F48}"/>
                  </a:ext>
                </a:extLst>
              </p14:cNvPr>
              <p14:cNvContentPartPr/>
              <p14:nvPr/>
            </p14:nvContentPartPr>
            <p14:xfrm>
              <a:off x="2510440" y="3261080"/>
              <a:ext cx="954360" cy="36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9D8897F0-D46B-1429-61B4-D4962E9E9F4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456440" y="3153440"/>
                <a:ext cx="1062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7ED11CDC-2722-5AE2-7B34-69967917DAE2}"/>
                  </a:ext>
                </a:extLst>
              </p14:cNvPr>
              <p14:cNvContentPartPr/>
              <p14:nvPr/>
            </p14:nvContentPartPr>
            <p14:xfrm>
              <a:off x="5171200" y="3221120"/>
              <a:ext cx="1402200" cy="12276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7ED11CDC-2722-5AE2-7B34-69967917DAE2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117560" y="3113480"/>
                <a:ext cx="1509840" cy="338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106060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701B43-F909-C833-F875-B1FABE6CC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2A11D-5575-40E4-92B9-0F36131EC763}" type="slidenum">
              <a:rPr lang="en-US" smtClean="0"/>
              <a:t>21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D39BF88-D8E7-45FE-F063-E65C8ADBA5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3850"/>
            <a:ext cx="10515600" cy="765722"/>
          </a:xfrm>
        </p:spPr>
        <p:txBody>
          <a:bodyPr/>
          <a:lstStyle/>
          <a:p>
            <a:r>
              <a:rPr lang="en-US" dirty="0"/>
              <a:t>Using Visual Studio Code to create new VPC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702CD2D-13D8-801F-CA2C-CD61DA2A19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2963" r="46833" b="26963"/>
          <a:stretch/>
        </p:blipFill>
        <p:spPr>
          <a:xfrm>
            <a:off x="567167" y="2544401"/>
            <a:ext cx="11057666" cy="11785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BF760C9-130E-58C9-92CB-300B794AB1EB}"/>
              </a:ext>
            </a:extLst>
          </p:cNvPr>
          <p:cNvSpPr txBox="1"/>
          <p:nvPr/>
        </p:nvSpPr>
        <p:spPr>
          <a:xfrm>
            <a:off x="1023620" y="1719796"/>
            <a:ext cx="5416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Run the command to create VPC: </a:t>
            </a:r>
            <a:r>
              <a:rPr lang="en-US" dirty="0" err="1"/>
              <a:t>aws</a:t>
            </a:r>
            <a:r>
              <a:rPr lang="en-US" dirty="0"/>
              <a:t> ec2 create-</a:t>
            </a:r>
            <a:r>
              <a:rPr lang="en-US" dirty="0" err="1"/>
              <a:t>vpc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8E635C-03A0-5F88-FD15-F770A017E1A5}"/>
              </a:ext>
            </a:extLst>
          </p:cNvPr>
          <p:cNvSpPr txBox="1"/>
          <p:nvPr/>
        </p:nvSpPr>
        <p:spPr>
          <a:xfrm>
            <a:off x="1125220" y="4633507"/>
            <a:ext cx="3302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VPC can be seen up &amp; running</a:t>
            </a:r>
          </a:p>
        </p:txBody>
      </p:sp>
    </p:spTree>
    <p:extLst>
      <p:ext uri="{BB962C8B-B14F-4D97-AF65-F5344CB8AC3E}">
        <p14:creationId xmlns:p14="http://schemas.microsoft.com/office/powerpoint/2010/main" val="28346574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93F730-A8E0-2DF6-F27B-14E57BED8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2A11D-5575-40E4-92B9-0F36131EC763}" type="slidenum">
              <a:rPr lang="en-US" smtClean="0"/>
              <a:t>22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50DAEF-B9F4-7D19-3F0B-E39993F3B1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889" b="18962"/>
          <a:stretch/>
        </p:blipFill>
        <p:spPr>
          <a:xfrm>
            <a:off x="562610" y="1695164"/>
            <a:ext cx="11066780" cy="4055594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A8C14CF4-CC86-7863-BD1F-FC6B14FEE1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3850"/>
            <a:ext cx="10515600" cy="765722"/>
          </a:xfrm>
        </p:spPr>
        <p:txBody>
          <a:bodyPr/>
          <a:lstStyle/>
          <a:p>
            <a:r>
              <a:rPr lang="en-US" dirty="0"/>
              <a:t>Using Visual Studio Code to create new VPC</a:t>
            </a:r>
          </a:p>
        </p:txBody>
      </p:sp>
    </p:spTree>
    <p:extLst>
      <p:ext uri="{BB962C8B-B14F-4D97-AF65-F5344CB8AC3E}">
        <p14:creationId xmlns:p14="http://schemas.microsoft.com/office/powerpoint/2010/main" val="30070176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352A9-7949-8B47-1D90-F2C45B3CE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53B080-6A05-5461-1ED9-B67A3E2FC1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>
                <a:hlinkClick r:id="rId2"/>
              </a:rPr>
              <a:t>https://www.ipswitch.com/blog/how-to-create-and-configure-an-aws-vpc-with-python</a:t>
            </a:r>
            <a:endParaRPr lang="en-US" dirty="0"/>
          </a:p>
          <a:p>
            <a:r>
              <a:rPr lang="en-US" dirty="0">
                <a:hlinkClick r:id="rId3"/>
              </a:rPr>
              <a:t>https://handsonaws.com/blog/power-of-jupyter-with-aws-cli/#create-a-jupyter-notebook-for-cli</a:t>
            </a:r>
            <a:endParaRPr lang="en-US" dirty="0"/>
          </a:p>
          <a:p>
            <a:r>
              <a:rPr lang="en-US" dirty="0">
                <a:hlinkClick r:id="rId4"/>
              </a:rPr>
              <a:t>https://pypi.org/project/awscli/</a:t>
            </a:r>
            <a:endParaRPr lang="en-US" dirty="0"/>
          </a:p>
          <a:p>
            <a:r>
              <a:rPr lang="en-US" dirty="0">
                <a:hlinkClick r:id="rId5"/>
              </a:rPr>
              <a:t>https://docs.aws.amazon.com/vpc/latest/userguide/vpc-subnets-commands-example.html</a:t>
            </a:r>
            <a:endParaRPr lang="en-US" dirty="0"/>
          </a:p>
          <a:p>
            <a:r>
              <a:rPr lang="en-US" dirty="0">
                <a:hlinkClick r:id="rId6"/>
              </a:rPr>
              <a:t>https://www.geeksforgeeks.org/launching-an-ec2-instance-using-aws-cli/</a:t>
            </a:r>
            <a:endParaRPr lang="en-US" dirty="0"/>
          </a:p>
          <a:p>
            <a:r>
              <a:rPr lang="en-US" dirty="0">
                <a:hlinkClick r:id="rId7"/>
              </a:rPr>
              <a:t>https://dev.to/cindyledev/remote-development-with-visual-studio-code-on-aws-ec2-4cla</a:t>
            </a:r>
            <a:endParaRPr lang="en-US" dirty="0"/>
          </a:p>
          <a:p>
            <a:r>
              <a:rPr lang="en-US" dirty="0">
                <a:hlinkClick r:id="rId8"/>
              </a:rPr>
              <a:t>https://medium.com/@christyjacob4/using-vscode-remotely-on-an-ec2-instance-7822c4032cff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18ABE5-9C9B-C7DF-FF81-0B8CF8607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2A11D-5575-40E4-92B9-0F36131EC76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624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D2B904A-C61A-829A-FFC5-72685704B2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932" t="24322" r="34102" b="30094"/>
          <a:stretch/>
        </p:blipFill>
        <p:spPr>
          <a:xfrm>
            <a:off x="800100" y="1432560"/>
            <a:ext cx="4513580" cy="362051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16CB5B0-C207-82EF-EFBE-62DA25A806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0" y="219270"/>
            <a:ext cx="10515600" cy="908303"/>
          </a:xfrm>
        </p:spPr>
        <p:txBody>
          <a:bodyPr/>
          <a:lstStyle/>
          <a:p>
            <a:r>
              <a:rPr lang="en-US" dirty="0"/>
              <a:t>Downloading &amp; installing AWS CLI</a:t>
            </a:r>
          </a:p>
        </p:txBody>
      </p:sp>
      <p:pic>
        <p:nvPicPr>
          <p:cNvPr id="6" name="Picture 2" descr="How to setup AWS CLI on Microsoft Windows?">
            <a:extLst>
              <a:ext uri="{FF2B5EF4-FFF2-40B4-BE49-F238E27FC236}">
                <a16:creationId xmlns:a16="http://schemas.microsoft.com/office/drawing/2014/main" id="{59A7552C-2071-21AE-A95E-81EBC55E04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2200" y="243014"/>
            <a:ext cx="1368108" cy="1095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7CDF84E-E976-45B5-9C4E-4836EFE5F4C3}"/>
              </a:ext>
            </a:extLst>
          </p:cNvPr>
          <p:cNvSpPr txBox="1"/>
          <p:nvPr/>
        </p:nvSpPr>
        <p:spPr>
          <a:xfrm>
            <a:off x="1623060" y="5425440"/>
            <a:ext cx="2210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3. Continue the setup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696DA58-82DC-217F-EB69-95A7566A971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761" t="25536" r="34274" b="31310"/>
          <a:stretch/>
        </p:blipFill>
        <p:spPr>
          <a:xfrm>
            <a:off x="6057900" y="1338591"/>
            <a:ext cx="4986020" cy="378617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6A24899-ED2A-4957-5EF8-BA1B538534C2}"/>
              </a:ext>
            </a:extLst>
          </p:cNvPr>
          <p:cNvSpPr txBox="1"/>
          <p:nvPr/>
        </p:nvSpPr>
        <p:spPr>
          <a:xfrm>
            <a:off x="7607300" y="5415280"/>
            <a:ext cx="2265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4. Complete the setup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D98D8D5-19D7-FD99-FE5F-0FC07BD12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2A11D-5575-40E4-92B9-0F36131EC76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6589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83F03F-8D28-EBD3-3EC2-AF811F0C43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72795"/>
          </a:xfrm>
        </p:spPr>
        <p:txBody>
          <a:bodyPr/>
          <a:lstStyle/>
          <a:p>
            <a:r>
              <a:rPr lang="en-US" dirty="0"/>
              <a:t>Test installed AWS CLI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AB04C7-5A24-3AB0-CD8F-E9AD3348FB2A}"/>
              </a:ext>
            </a:extLst>
          </p:cNvPr>
          <p:cNvSpPr txBox="1"/>
          <p:nvPr/>
        </p:nvSpPr>
        <p:spPr>
          <a:xfrm>
            <a:off x="1176020" y="3891280"/>
            <a:ext cx="64466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Test if the installed AWS CLI is working correctly or not</a:t>
            </a:r>
          </a:p>
          <a:p>
            <a:r>
              <a:rPr lang="en-US" dirty="0"/>
              <a:t>Run a test AWS Command like </a:t>
            </a:r>
            <a:r>
              <a:rPr lang="en-US" dirty="0" err="1"/>
              <a:t>aws</a:t>
            </a:r>
            <a:r>
              <a:rPr lang="en-US" dirty="0"/>
              <a:t> - - version to check the version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A3DA526-B1FE-C89A-05A7-BF6267C253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1164"/>
            <a:ext cx="10506075" cy="1866900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41D9D6-8AD5-9120-FF84-453C33B57F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2A11D-5575-40E4-92B9-0F36131EC76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0173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E686F0-E08A-1150-D978-67BAF0275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2A11D-5575-40E4-92B9-0F36131EC763}" type="slidenum">
              <a:rPr lang="en-US" smtClean="0"/>
              <a:t>5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45BF217-9B73-03BD-EBE7-93990B50AF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72795"/>
          </a:xfrm>
        </p:spPr>
        <p:txBody>
          <a:bodyPr/>
          <a:lstStyle/>
          <a:p>
            <a:r>
              <a:rPr lang="en-US" dirty="0"/>
              <a:t>Configure the AWS CLI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0B7D0BE-2A47-6861-F7C1-9060499E88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0834" b="69630"/>
          <a:stretch/>
        </p:blipFill>
        <p:spPr>
          <a:xfrm>
            <a:off x="315703" y="2712720"/>
            <a:ext cx="11560593" cy="221488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E931C3F-9B93-E768-8A9C-4A130D21AFF3}"/>
              </a:ext>
            </a:extLst>
          </p:cNvPr>
          <p:cNvSpPr txBox="1"/>
          <p:nvPr/>
        </p:nvSpPr>
        <p:spPr>
          <a:xfrm>
            <a:off x="637540" y="1432560"/>
            <a:ext cx="6191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Configure the AWS CLI using credentials of the IAM user created</a:t>
            </a:r>
          </a:p>
        </p:txBody>
      </p:sp>
    </p:spTree>
    <p:extLst>
      <p:ext uri="{BB962C8B-B14F-4D97-AF65-F5344CB8AC3E}">
        <p14:creationId xmlns:p14="http://schemas.microsoft.com/office/powerpoint/2010/main" val="29693899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788F55-FDBB-7CB3-0F9C-7B65705869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4010"/>
            <a:ext cx="10515600" cy="765722"/>
          </a:xfrm>
        </p:spPr>
        <p:txBody>
          <a:bodyPr/>
          <a:lstStyle/>
          <a:p>
            <a:r>
              <a:rPr lang="en-US" dirty="0"/>
              <a:t>Using </a:t>
            </a:r>
            <a:r>
              <a:rPr lang="en-US" dirty="0" err="1"/>
              <a:t>Jupyter</a:t>
            </a:r>
            <a:r>
              <a:rPr lang="en-US" dirty="0"/>
              <a:t> Notebook to create new EC2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BD6E5F-DBB4-3A77-0BBA-5B0C9D46498D}"/>
              </a:ext>
            </a:extLst>
          </p:cNvPr>
          <p:cNvSpPr txBox="1"/>
          <p:nvPr/>
        </p:nvSpPr>
        <p:spPr>
          <a:xfrm>
            <a:off x="872849" y="1099732"/>
            <a:ext cx="3475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1) Using the Python code &amp; boto3: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A117E1-C4E1-0A87-7C25-1806BDAE6EF2}"/>
              </a:ext>
            </a:extLst>
          </p:cNvPr>
          <p:cNvSpPr txBox="1"/>
          <p:nvPr/>
        </p:nvSpPr>
        <p:spPr>
          <a:xfrm>
            <a:off x="962660" y="1493207"/>
            <a:ext cx="115798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Can be done by using the same setup from Amazon </a:t>
            </a:r>
            <a:r>
              <a:rPr lang="en-US" dirty="0" err="1"/>
              <a:t>Sagemaker</a:t>
            </a:r>
            <a:r>
              <a:rPr lang="en-US" dirty="0"/>
              <a:t> to launch the </a:t>
            </a:r>
            <a:r>
              <a:rPr lang="en-US" dirty="0" err="1"/>
              <a:t>Jupyter</a:t>
            </a:r>
            <a:r>
              <a:rPr lang="en-US" dirty="0"/>
              <a:t> Notebook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Used IAM role, instead of IAM user, who needs the ‘AmazonEC2FullAccess’ permission to be able to launch new EC2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85E8DC-DA44-C70E-A30A-5B5E07236C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773" b="8518"/>
          <a:stretch/>
        </p:blipFill>
        <p:spPr>
          <a:xfrm>
            <a:off x="1043940" y="2163682"/>
            <a:ext cx="9961880" cy="4410473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B2ACB885-9531-257D-BDA0-5F4CD9D694E6}"/>
                  </a:ext>
                </a:extLst>
              </p14:cNvPr>
              <p14:cNvContentPartPr/>
              <p14:nvPr/>
            </p14:nvContentPartPr>
            <p14:xfrm>
              <a:off x="3022360" y="5444120"/>
              <a:ext cx="1274760" cy="9720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B2ACB885-9531-257D-BDA0-5F4CD9D694E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968360" y="5336120"/>
                <a:ext cx="1382400" cy="31284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8C8341D-3DE5-683D-2A9A-767D5D766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2A11D-5575-40E4-92B9-0F36131EC76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0185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FC2BB4-2CC3-084A-FD0C-EC2CD4B977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2A11D-5575-40E4-92B9-0F36131EC763}" type="slidenum">
              <a:rPr lang="en-US" smtClean="0"/>
              <a:t>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4551B1-83D1-70E6-9D6A-2BEFA04762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495" t="43618" b="8214"/>
          <a:stretch/>
        </p:blipFill>
        <p:spPr>
          <a:xfrm>
            <a:off x="914400" y="2298099"/>
            <a:ext cx="10515600" cy="341191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4717ABC-E3E5-5023-FF07-704B261A7E7D}"/>
              </a:ext>
            </a:extLst>
          </p:cNvPr>
          <p:cNvSpPr txBox="1"/>
          <p:nvPr/>
        </p:nvSpPr>
        <p:spPr>
          <a:xfrm>
            <a:off x="995680" y="1375750"/>
            <a:ext cx="61552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Trusted entities needs to be modified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 add the permissions for EC2 and for accessing </a:t>
            </a:r>
            <a:r>
              <a:rPr lang="en-US" dirty="0" err="1"/>
              <a:t>Sagemaker</a:t>
            </a:r>
            <a:r>
              <a:rPr lang="en-US" dirty="0"/>
              <a:t> 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90C34D0-C35E-68C2-4C70-DF377BAD10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4010"/>
            <a:ext cx="10515600" cy="765722"/>
          </a:xfrm>
        </p:spPr>
        <p:txBody>
          <a:bodyPr/>
          <a:lstStyle/>
          <a:p>
            <a:r>
              <a:rPr lang="en-US" dirty="0"/>
              <a:t>Using </a:t>
            </a:r>
            <a:r>
              <a:rPr lang="en-US" dirty="0" err="1"/>
              <a:t>Jupyter</a:t>
            </a:r>
            <a:r>
              <a:rPr lang="en-US" dirty="0"/>
              <a:t> Notebook to create new EC2</a:t>
            </a:r>
          </a:p>
        </p:txBody>
      </p:sp>
    </p:spTree>
    <p:extLst>
      <p:ext uri="{BB962C8B-B14F-4D97-AF65-F5344CB8AC3E}">
        <p14:creationId xmlns:p14="http://schemas.microsoft.com/office/powerpoint/2010/main" val="34531063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A1BA0F83-B7DF-6D4A-1E12-F419597742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4010"/>
            <a:ext cx="10515600" cy="765722"/>
          </a:xfrm>
        </p:spPr>
        <p:txBody>
          <a:bodyPr/>
          <a:lstStyle/>
          <a:p>
            <a:r>
              <a:rPr lang="en-US" dirty="0"/>
              <a:t>Using </a:t>
            </a:r>
            <a:r>
              <a:rPr lang="en-US" dirty="0" err="1"/>
              <a:t>Jupyter</a:t>
            </a:r>
            <a:r>
              <a:rPr lang="en-US" dirty="0"/>
              <a:t> Notebook to create new EC2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65BAD67-F8C5-E0A4-95B5-6DF82E0F9A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2A11D-5575-40E4-92B9-0F36131EC763}" type="slidenum">
              <a:rPr lang="en-US" smtClean="0"/>
              <a:t>8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DF34D08-647C-9B8A-0610-EBA555A5F1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839" b="38821"/>
          <a:stretch/>
        </p:blipFill>
        <p:spPr bwMode="auto">
          <a:xfrm>
            <a:off x="838200" y="2246208"/>
            <a:ext cx="10515600" cy="339096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4F43112-C266-993D-C1D8-442D34DAE8B7}"/>
              </a:ext>
            </a:extLst>
          </p:cNvPr>
          <p:cNvSpPr txBox="1"/>
          <p:nvPr/>
        </p:nvSpPr>
        <p:spPr>
          <a:xfrm>
            <a:off x="1115060" y="1274652"/>
            <a:ext cx="9013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Below code can be used to create new EC2 with basic configuration from </a:t>
            </a:r>
            <a:r>
              <a:rPr lang="en-US" dirty="0" err="1"/>
              <a:t>Jupyter</a:t>
            </a:r>
            <a:r>
              <a:rPr lang="en-US" dirty="0"/>
              <a:t> Notebook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46A3DF-72CF-7B0A-5DE1-5ABB278A9B41}"/>
              </a:ext>
            </a:extLst>
          </p:cNvPr>
          <p:cNvSpPr txBox="1"/>
          <p:nvPr/>
        </p:nvSpPr>
        <p:spPr>
          <a:xfrm>
            <a:off x="1115060" y="5879787"/>
            <a:ext cx="3957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New EC2 can be seen up and running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4EE7D0B-7E60-82D6-D3DF-2596F6E7D77E}"/>
              </a:ext>
            </a:extLst>
          </p:cNvPr>
          <p:cNvSpPr txBox="1"/>
          <p:nvPr/>
        </p:nvSpPr>
        <p:spPr>
          <a:xfrm>
            <a:off x="1115060" y="1818932"/>
            <a:ext cx="8836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Reference: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https://blog.knoldus.com/how-to-create-ec2-instance-using-python3-with-boto3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0035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1855EA-7678-8B4D-1A9D-C9437264F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2A11D-5575-40E4-92B9-0F36131EC763}" type="slidenum">
              <a:rPr lang="en-US" smtClean="0"/>
              <a:t>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20CBBE-9D2B-111E-0330-EAC8706F38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486" b="4935"/>
          <a:stretch/>
        </p:blipFill>
        <p:spPr bwMode="auto">
          <a:xfrm>
            <a:off x="762317" y="1099732"/>
            <a:ext cx="10591483" cy="545587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0218C31A-1886-24AE-AFD7-F24A1932A7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4010"/>
            <a:ext cx="10515600" cy="765722"/>
          </a:xfrm>
        </p:spPr>
        <p:txBody>
          <a:bodyPr/>
          <a:lstStyle/>
          <a:p>
            <a:r>
              <a:rPr lang="en-US" dirty="0"/>
              <a:t>Using </a:t>
            </a:r>
            <a:r>
              <a:rPr lang="en-US" dirty="0" err="1"/>
              <a:t>Jupyter</a:t>
            </a:r>
            <a:r>
              <a:rPr lang="en-US" dirty="0"/>
              <a:t> Notebook to create new EC2</a:t>
            </a:r>
          </a:p>
        </p:txBody>
      </p:sp>
    </p:spTree>
    <p:extLst>
      <p:ext uri="{BB962C8B-B14F-4D97-AF65-F5344CB8AC3E}">
        <p14:creationId xmlns:p14="http://schemas.microsoft.com/office/powerpoint/2010/main" val="11636778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908</TotalTime>
  <Words>601</Words>
  <Application>Microsoft Office PowerPoint</Application>
  <PresentationFormat>Widescreen</PresentationFormat>
  <Paragraphs>95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Calibri</vt:lpstr>
      <vt:lpstr>Calibri Light</vt:lpstr>
      <vt:lpstr>Office Theme</vt:lpstr>
      <vt:lpstr>Launching new EC2 from Visual Studio Code &amp; Jupyter Notebook</vt:lpstr>
      <vt:lpstr>Downloading &amp; installing AWS CLI</vt:lpstr>
      <vt:lpstr>Downloading &amp; installing AWS CLI</vt:lpstr>
      <vt:lpstr>Test installed AWS CLI</vt:lpstr>
      <vt:lpstr>Configure the AWS CLI</vt:lpstr>
      <vt:lpstr>Using Jupyter Notebook to create new EC2</vt:lpstr>
      <vt:lpstr>Using Jupyter Notebook to create new EC2</vt:lpstr>
      <vt:lpstr>Using Jupyter Notebook to create new EC2</vt:lpstr>
      <vt:lpstr>Using Jupyter Notebook to create new EC2</vt:lpstr>
      <vt:lpstr>Using Jupyter Notebook to create new EC2</vt:lpstr>
      <vt:lpstr>Using Jupyter Notebook to create new EC2</vt:lpstr>
      <vt:lpstr>Using Jupyter Notebook to create new EC2</vt:lpstr>
      <vt:lpstr>Using Jupyter Notebook to create new EC2</vt:lpstr>
      <vt:lpstr>Using Jupyter Notebook to create VPC</vt:lpstr>
      <vt:lpstr>Using Jupyter Notebook to create VPC</vt:lpstr>
      <vt:lpstr>Using Jupyter Notebook to create VPC</vt:lpstr>
      <vt:lpstr>Using Jupyter Notebook to create VPC</vt:lpstr>
      <vt:lpstr>Using Visual Studio Code to create new EC2</vt:lpstr>
      <vt:lpstr>Using Visual Studio Code to create new EC2</vt:lpstr>
      <vt:lpstr>Using Visual Studio Code to create new EC2</vt:lpstr>
      <vt:lpstr>Using Visual Studio Code to create new VPC</vt:lpstr>
      <vt:lpstr>Using Visual Studio Code to create new VPC</vt:lpstr>
      <vt:lpstr>References: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Launching new EC2 from Visual Studio Code vs Jupyter Notebook</dc:title>
  <dc:creator>Ankita  Phadke</dc:creator>
  <cp:lastModifiedBy>Ankita  Phadke</cp:lastModifiedBy>
  <cp:revision>53</cp:revision>
  <dcterms:created xsi:type="dcterms:W3CDTF">2023-03-09T05:45:39Z</dcterms:created>
  <dcterms:modified xsi:type="dcterms:W3CDTF">2023-03-09T20:53:51Z</dcterms:modified>
</cp:coreProperties>
</file>